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933" r:id="rId13"/>
  </p:sldMasterIdLst>
  <p:notesMasterIdLst>
    <p:notesMasterId r:id="rId17"/>
  </p:notesMasterIdLst>
  <p:handoutMasterIdLst>
    <p:handoutMasterId r:id="rId15"/>
  </p:handoutMasterIdLst>
  <p:sldIdLst>
    <p:sldId id="256" r:id="rId19"/>
    <p:sldId id="257" r:id="rId21"/>
    <p:sldId id="259" r:id="rId22"/>
    <p:sldId id="258" r:id="rId23"/>
    <p:sldId id="260" r:id="rId24"/>
    <p:sldId id="261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96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1" Type="http://schemas.openxmlformats.org/officeDocument/2006/relationships/slide" Target="slides/slide2.xml"></Relationship><Relationship Id="rId22" Type="http://schemas.openxmlformats.org/officeDocument/2006/relationships/slide" Target="slides/slide3.xml"></Relationship><Relationship Id="rId23" Type="http://schemas.openxmlformats.org/officeDocument/2006/relationships/slide" Target="slides/slide4.xml"></Relationship><Relationship Id="rId24" Type="http://schemas.openxmlformats.org/officeDocument/2006/relationships/slide" Target="slides/slide5.xml"></Relationship><Relationship Id="rId25" Type="http://schemas.openxmlformats.org/officeDocument/2006/relationships/slide" Target="slides/slide6.xml"></Relationship><Relationship Id="rId26" Type="http://schemas.openxmlformats.org/officeDocument/2006/relationships/viewProps" Target="viewProps.xml"></Relationship><Relationship Id="rId27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0344310541.jpeg>
</file>

<file path=ppt/media/fImage12188411649358.jpeg>
</file>

<file path=ppt/media/fImage12375201656962.jpeg>
</file>

<file path=ppt/media/fImage2677701295724.jpeg>
</file>

<file path=ppt/media/fImage2677701886334.jpeg>
</file>

<file path=ppt/media/fImage3998081289169.jpeg>
</file>

<file path=ppt/media/fImage4100391571478.jpeg>
</file>

<file path=ppt/media/fImage4188381186500.jpeg>
</file>

<file path=ppt/media/fImage4188381808467.jpeg>
</file>

<file path=ppt/media/fImage605981674464.jpeg>
</file>

<file path=ppt/media/fImage94641685705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0344310541.jpeg"></Relationship><Relationship Id="rId3" Type="http://schemas.openxmlformats.org/officeDocument/2006/relationships/image" Target="../media/fImage4188381808467.jpeg"></Relationship><Relationship Id="rId4" Type="http://schemas.openxmlformats.org/officeDocument/2006/relationships/image" Target="../media/fImage2677701886334.jpeg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image" Target="../media/fImage4188381186500.jpeg"></Relationship><Relationship Id="rId3" Type="http://schemas.openxmlformats.org/officeDocument/2006/relationships/image" Target="../media/fImage3998081289169.jpeg"></Relationship><Relationship Id="rId4" Type="http://schemas.openxmlformats.org/officeDocument/2006/relationships/image" Target="../media/fImage2677701295724.jpeg"></Relationship><Relationship Id="rId5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image" Target="../media/fImage4100391571478.jpeg"></Relationship><Relationship Id="rId3" Type="http://schemas.openxmlformats.org/officeDocument/2006/relationships/image" Target="../media/fImage12188411649358.jpeg"></Relationship><Relationship Id="rId4" Type="http://schemas.openxmlformats.org/officeDocument/2006/relationships/image" Target="../media/fImage12375201656962.jpeg"></Relationship><Relationship Id="rId5" Type="http://schemas.openxmlformats.org/officeDocument/2006/relationships/image" Target="../media/fImage605981674464.jpeg"></Relationship><Relationship Id="rId6" Type="http://schemas.openxmlformats.org/officeDocument/2006/relationships/image" Target="../media/fImage94641685705.jpeg"></Relationship><Relationship Id="rId7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 rot="0">
            <a:off x="1524000" y="1194435"/>
            <a:ext cx="9144635" cy="204978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 b="1"/>
              <a:t>2D 게임 프로그래밍</a:t>
            </a:r>
            <a:r>
              <a:rPr lang="ko-KR" altLang="en-US" b="1"/>
              <a:t/>
            </a:r>
            <a:br>
              <a:rPr lang="ko-KR" altLang="en-US" b="1"/>
            </a:br>
            <a:r>
              <a:rPr lang="ko-KR" altLang="en-US" b="1"/>
              <a:t>1차 발표</a:t>
            </a:r>
            <a:endParaRPr lang="ko-KR" altLang="en-US" b="1"/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 rot="0">
            <a:off x="1524000" y="425259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 b="1"/>
              <a:t>게임공학과 2019180027 이건호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294640" y="0"/>
            <a:ext cx="10213340" cy="12128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 sz="4400" b="1">
                <a:latin typeface="맑은 고딕" charset="0"/>
                <a:ea typeface="맑은 고딕" charset="0"/>
              </a:rPr>
              <a:t>게임 컨셉</a:t>
            </a:r>
            <a:endParaRPr lang="ko-KR" altLang="en-US" sz="4400" b="1">
              <a:latin typeface="맑은 고딕" charset="0"/>
              <a:ea typeface="맑은 고딕" charset="0"/>
            </a:endParaRPr>
          </a:p>
        </p:txBody>
      </p:sp>
      <p:pic>
        <p:nvPicPr>
          <p:cNvPr id="3" name="내용 개체 틀 2" descr="C:/Users/ghqwe/AppData/Roaming/PolarisOffice/ETemp/2688_12998144/fImage10344310541.jpeg"/>
          <p:cNvPicPr>
            <a:picLocks noChangeAspect="1"/>
          </p:cNvPicPr>
          <p:nvPr>
            <p:ph type="obj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523875" y="1024890"/>
            <a:ext cx="3745230" cy="5588000"/>
          </a:xfrm>
          <a:prstGeom prst="rect"/>
          <a:noFill/>
        </p:spPr>
      </p:pic>
      <p:pic>
        <p:nvPicPr>
          <p:cNvPr id="4" name="그림 104" descr="C:/Users/ghqwe/AppData/Roaming/PolarisOffice/ETemp/2688_12998144/fImage4188381808467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722495" y="1024890"/>
            <a:ext cx="3173095" cy="5584190"/>
          </a:xfrm>
          <a:prstGeom prst="rect"/>
          <a:noFill/>
        </p:spPr>
      </p:pic>
      <p:sp>
        <p:nvSpPr>
          <p:cNvPr id="5" name="도형 105"/>
          <p:cNvSpPr>
            <a:spLocks/>
          </p:cNvSpPr>
          <p:nvPr/>
        </p:nvSpPr>
        <p:spPr>
          <a:xfrm rot="0">
            <a:off x="5649595" y="5114925"/>
            <a:ext cx="1052195" cy="1016635"/>
          </a:xfrm>
          <a:prstGeom prst="ellipse"/>
          <a:noFill/>
          <a:ln w="57150" cap="flat" cmpd="sng">
            <a:solidFill>
              <a:srgbClr val="CCFF66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도형 106"/>
          <p:cNvSpPr>
            <a:spLocks/>
          </p:cNvSpPr>
          <p:nvPr/>
        </p:nvSpPr>
        <p:spPr>
          <a:xfrm rot="0">
            <a:off x="4642485" y="2611120"/>
            <a:ext cx="811530" cy="811530"/>
          </a:xfrm>
          <a:prstGeom prst="ellipse"/>
          <a:noFill/>
          <a:ln w="57150" cap="flat" cmpd="sng">
            <a:solidFill>
              <a:srgbClr val="FF0000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7" name="도형 107"/>
          <p:cNvSpPr>
            <a:spLocks/>
          </p:cNvSpPr>
          <p:nvPr/>
        </p:nvSpPr>
        <p:spPr>
          <a:xfrm rot="0">
            <a:off x="5908040" y="2656205"/>
            <a:ext cx="811530" cy="811530"/>
          </a:xfrm>
          <a:prstGeom prst="ellipse"/>
          <a:noFill/>
          <a:ln w="57150" cap="flat" cmpd="sng">
            <a:solidFill>
              <a:srgbClr val="FF0000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도형 108"/>
          <p:cNvSpPr>
            <a:spLocks/>
          </p:cNvSpPr>
          <p:nvPr/>
        </p:nvSpPr>
        <p:spPr>
          <a:xfrm rot="0">
            <a:off x="6532245" y="2611755"/>
            <a:ext cx="811530" cy="811530"/>
          </a:xfrm>
          <a:prstGeom prst="ellipse"/>
          <a:noFill/>
          <a:ln w="57150" cap="flat" cmpd="sng">
            <a:solidFill>
              <a:srgbClr val="FF0000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9" name="도형 109"/>
          <p:cNvSpPr>
            <a:spLocks/>
          </p:cNvSpPr>
          <p:nvPr/>
        </p:nvSpPr>
        <p:spPr>
          <a:xfrm rot="0">
            <a:off x="7191375" y="2611755"/>
            <a:ext cx="811530" cy="811530"/>
          </a:xfrm>
          <a:prstGeom prst="ellipse"/>
          <a:noFill/>
          <a:ln w="57150" cap="flat" cmpd="sng">
            <a:solidFill>
              <a:srgbClr val="FF0000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0" name="텍스트 상자 110"/>
          <p:cNvSpPr txBox="1">
            <a:spLocks/>
          </p:cNvSpPr>
          <p:nvPr/>
        </p:nvSpPr>
        <p:spPr>
          <a:xfrm rot="0">
            <a:off x="6327140" y="5274945"/>
            <a:ext cx="1907540" cy="70802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2000" b="1">
                <a:solidFill>
                  <a:srgbClr val="CCFF66"/>
                </a:solidFill>
                <a:latin typeface="맑은 고딕" charset="0"/>
                <a:ea typeface="맑은 고딕" charset="0"/>
              </a:rPr>
              <a:t>플레이어</a:t>
            </a:r>
            <a:endParaRPr lang="ko-KR" altLang="en-US" sz="2000" b="1">
              <a:solidFill>
                <a:srgbClr val="CCFF66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sz="2000" b="1">
                <a:solidFill>
                  <a:srgbClr val="CCFF66"/>
                </a:solidFill>
                <a:latin typeface="맑은 고딕" charset="0"/>
                <a:ea typeface="맑은 고딕" charset="0"/>
              </a:rPr>
              <a:t>캐릭터</a:t>
            </a:r>
            <a:endParaRPr lang="ko-KR" altLang="en-US" sz="2000" b="1">
              <a:solidFill>
                <a:srgbClr val="CCFF66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1" name="텍스트 상자 111"/>
          <p:cNvSpPr txBox="1">
            <a:spLocks/>
          </p:cNvSpPr>
          <p:nvPr/>
        </p:nvSpPr>
        <p:spPr>
          <a:xfrm rot="0">
            <a:off x="5535295" y="2209800"/>
            <a:ext cx="1559560" cy="40068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20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적 오브젝트</a:t>
            </a:r>
            <a:endParaRPr lang="ko-KR" altLang="en-US" sz="200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2" name="그림 112" descr="C:/Users/ghqwe/AppData/Roaming/PolarisOffice/ETemp/2688_12998144/fImage2677701886334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279765" y="1024890"/>
            <a:ext cx="3136265" cy="5588000"/>
          </a:xfrm>
          <a:prstGeom prst="rect"/>
          <a:noFill/>
        </p:spPr>
      </p:pic>
      <p:sp>
        <p:nvSpPr>
          <p:cNvPr id="13" name="도형 113"/>
          <p:cNvSpPr>
            <a:spLocks/>
          </p:cNvSpPr>
          <p:nvPr/>
        </p:nvSpPr>
        <p:spPr>
          <a:xfrm rot="0">
            <a:off x="9000490" y="4606925"/>
            <a:ext cx="1622425" cy="1605915"/>
          </a:xfrm>
          <a:prstGeom prst="ellipse"/>
          <a:noFill/>
          <a:ln w="57150" cap="flat" cmpd="sng">
            <a:solidFill>
              <a:srgbClr val="FCCC00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4" name="텍스트 상자 114"/>
          <p:cNvSpPr txBox="1">
            <a:spLocks/>
          </p:cNvSpPr>
          <p:nvPr/>
        </p:nvSpPr>
        <p:spPr>
          <a:xfrm rot="0">
            <a:off x="8857615" y="3705860"/>
            <a:ext cx="2344420" cy="70802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2000" b="1">
                <a:solidFill>
                  <a:srgbClr val="FCCC00"/>
                </a:solidFill>
                <a:latin typeface="맑은 고딕" charset="0"/>
                <a:ea typeface="맑은 고딕" charset="0"/>
              </a:rPr>
              <a:t>적 오브젝트에</a:t>
            </a:r>
            <a:endParaRPr lang="ko-KR" altLang="en-US" sz="2000" b="1">
              <a:solidFill>
                <a:srgbClr val="FCCC00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sz="2000" b="1">
                <a:solidFill>
                  <a:srgbClr val="FCCC00"/>
                </a:solidFill>
                <a:latin typeface="맑은 고딕" charset="0"/>
                <a:ea typeface="맑은 고딕" charset="0"/>
              </a:rPr>
              <a:t>닿으면 게임오버</a:t>
            </a:r>
            <a:endParaRPr lang="ko-KR" altLang="en-US" sz="2000" b="1">
              <a:solidFill>
                <a:srgbClr val="FCCC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57"/>
          <p:cNvSpPr txBox="1">
            <a:spLocks/>
          </p:cNvSpPr>
          <p:nvPr/>
        </p:nvSpPr>
        <p:spPr>
          <a:xfrm rot="0">
            <a:off x="294640" y="0"/>
            <a:ext cx="10213340" cy="12128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 b="1">
                <a:latin typeface="맑은 고딕" charset="0"/>
                <a:ea typeface="맑은 고딕" charset="0"/>
              </a:rPr>
              <a:t>개발 범위</a:t>
            </a:r>
            <a:endParaRPr lang="ko-KR" altLang="en-US" sz="4400" b="1">
              <a:latin typeface="맑은 고딕" charset="0"/>
              <a:ea typeface="맑은 고딕" charset="0"/>
            </a:endParaRPr>
          </a:p>
        </p:txBody>
      </p:sp>
      <p:graphicFrame>
        <p:nvGraphicFramePr>
          <p:cNvPr id="5" name="표 61"/>
          <p:cNvGraphicFramePr>
            <a:graphicFrameLocks noGrp="1"/>
          </p:cNvGraphicFramePr>
          <p:nvPr/>
        </p:nvGraphicFramePr>
        <p:xfrm>
          <a:off x="499745" y="965835"/>
          <a:ext cx="11369040" cy="586168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33550"/>
                <a:gridCol w="4864735"/>
                <a:gridCol w="4770755"/>
              </a:tblGrid>
              <a:tr h="412115"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endParaRPr lang="ko-KR" altLang="en-US" sz="1600" kern="1200" i="0" b="1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최소 개발 범위</a:t>
                      </a:r>
                      <a:endParaRPr lang="ko-KR" altLang="en-US" sz="16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추가 개발 범위</a:t>
                      </a:r>
                      <a:endParaRPr lang="ko-KR" altLang="en-US" sz="16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460375"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캐릭터 이동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W, A, S, D키로 상하좌우 이동과 대각선 이동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키보드가 아닌 마우스로 캐릭터 이동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617855"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캐릭터 공격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마우스 좌클릭으로 기본 공격,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마우스 우클릭으로 스킬 공격(쿨타임 존재)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키보드 스페이스바로 폭탄 사용하여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현재 보이는 적 오브젝트 모두 파괴(보스 제외)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586740"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적 오브젝트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파괴가능한 용 오브젝트,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파괴불가능한 운석 오브젝트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각 스테이지의 마지막마다 보스 추가(보스는 여러 종류의 공격 패턴을 가짐)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586740"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스테이지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2개 스테이지(숲, 사막)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스테이지는 일정 시간마다 바뀜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2개 스테이지 더 추가(계곡, 빙하)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439420"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난이도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스테이지가 넘어갈수록 용 오브젝트의 체력이 높아지고, 운석 오브젝트가 자주 나옴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1079500"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게임 규칙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내 캐릭터와 적 오브젝트가 충돌하면 게임오버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용 오브젝트는 공격으로 파괴가능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운석 오브젝트는 공격으로 파괴불가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스테이지 모두 클리어 또는 게임오버 시 점수화면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보스 오브젝트는 공격으로 파괴가능(폭탄으로 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파괴불가)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운석 오브젝트는 폭탄으로 파괴가능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833120"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사운드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용 오브젝트 파괴 소리,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스킬 사용 소리,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적 오브젝트와 충돌 소리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폭탄 사용 소리,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운석 오브젝트 파괴 소리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보스 파괴 소리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845820">
                <a:tc>
                  <a:txBody>
                    <a:bodyPr/>
                    <a:lstStyle/>
                    <a:p>
                      <a:pPr marL="0" indent="0" algn="ctr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이펙트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용 오브젝트 파괴 이펙트,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스킬 사용 이펙트,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적 오브젝트와 충돌 이펙트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보스 등장 이펙트,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폭탄 사용 이펙트,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latinLnBrk="0" hangingPunct="1" lvl="1">
                        <a:buFontTx/>
                        <a:buNone/>
                      </a:pPr>
                      <a:r>
                        <a:rPr sz="1600" kern="1200" i="0" b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운석 파괴 이펙트</a:t>
                      </a:r>
                      <a:endParaRPr lang="ko-KR" altLang="en-US" sz="1600" kern="1200" i="0" b="1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21360" y="1024890"/>
            <a:ext cx="3173095" cy="5584190"/>
          </a:xfrm>
          <a:prstGeom prst="rect"/>
          <a:noFill/>
        </p:spPr>
      </p:pic>
      <p:sp>
        <p:nvSpPr>
          <p:cNvPr id="5" name="도형 34"/>
          <p:cNvSpPr>
            <a:spLocks/>
          </p:cNvSpPr>
          <p:nvPr/>
        </p:nvSpPr>
        <p:spPr>
          <a:xfrm rot="0">
            <a:off x="1648460" y="5114925"/>
            <a:ext cx="1052195" cy="1016635"/>
          </a:xfrm>
          <a:prstGeom prst="ellipse"/>
          <a:noFill/>
          <a:ln w="57150" cap="flat" cmpd="sng">
            <a:solidFill>
              <a:srgbClr val="CCFF66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도형 35"/>
          <p:cNvSpPr>
            <a:spLocks/>
          </p:cNvSpPr>
          <p:nvPr/>
        </p:nvSpPr>
        <p:spPr>
          <a:xfrm rot="0">
            <a:off x="641350" y="2611120"/>
            <a:ext cx="811530" cy="811530"/>
          </a:xfrm>
          <a:prstGeom prst="ellipse"/>
          <a:noFill/>
          <a:ln w="57150" cap="flat" cmpd="sng">
            <a:solidFill>
              <a:srgbClr val="FF0000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7" name="도형 36"/>
          <p:cNvSpPr>
            <a:spLocks/>
          </p:cNvSpPr>
          <p:nvPr/>
        </p:nvSpPr>
        <p:spPr>
          <a:xfrm rot="0">
            <a:off x="1906905" y="2656205"/>
            <a:ext cx="811530" cy="811530"/>
          </a:xfrm>
          <a:prstGeom prst="ellipse"/>
          <a:noFill/>
          <a:ln w="57150" cap="flat" cmpd="sng">
            <a:solidFill>
              <a:srgbClr val="FF0000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도형 37"/>
          <p:cNvSpPr>
            <a:spLocks/>
          </p:cNvSpPr>
          <p:nvPr/>
        </p:nvSpPr>
        <p:spPr>
          <a:xfrm rot="0">
            <a:off x="2531110" y="2611755"/>
            <a:ext cx="811530" cy="811530"/>
          </a:xfrm>
          <a:prstGeom prst="ellipse"/>
          <a:noFill/>
          <a:ln w="57150" cap="flat" cmpd="sng">
            <a:solidFill>
              <a:srgbClr val="FF0000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9" name="도형 38"/>
          <p:cNvSpPr>
            <a:spLocks/>
          </p:cNvSpPr>
          <p:nvPr/>
        </p:nvSpPr>
        <p:spPr>
          <a:xfrm rot="0">
            <a:off x="3190240" y="2611755"/>
            <a:ext cx="811530" cy="811530"/>
          </a:xfrm>
          <a:prstGeom prst="ellipse"/>
          <a:noFill/>
          <a:ln w="57150" cap="flat" cmpd="sng">
            <a:solidFill>
              <a:srgbClr val="FF0000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0" name="제목 39"/>
          <p:cNvSpPr txBox="1">
            <a:spLocks/>
          </p:cNvSpPr>
          <p:nvPr/>
        </p:nvSpPr>
        <p:spPr>
          <a:xfrm>
            <a:off x="294640" y="0"/>
            <a:ext cx="10213975" cy="121348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 b="1">
                <a:latin typeface="맑은 고딕" charset="0"/>
                <a:ea typeface="맑은 고딕" charset="0"/>
              </a:rPr>
              <a:t>최소 범위 개발 시 게임 실행 흐름</a:t>
            </a:r>
            <a:endParaRPr lang="ko-KR" altLang="en-US" sz="4400" b="1">
              <a:latin typeface="맑은 고딕" charset="0"/>
              <a:ea typeface="맑은 고딕" charset="0"/>
            </a:endParaRPr>
          </a:p>
        </p:txBody>
      </p:sp>
      <p:sp>
        <p:nvSpPr>
          <p:cNvPr id="11" name="텍스트 상자 41"/>
          <p:cNvSpPr txBox="1">
            <a:spLocks/>
          </p:cNvSpPr>
          <p:nvPr/>
        </p:nvSpPr>
        <p:spPr>
          <a:xfrm rot="0">
            <a:off x="2308225" y="5274945"/>
            <a:ext cx="1907540" cy="70802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2000" b="1">
                <a:solidFill>
                  <a:srgbClr val="CCFF66"/>
                </a:solidFill>
                <a:latin typeface="맑은 고딕" charset="0"/>
                <a:ea typeface="맑은 고딕" charset="0"/>
              </a:rPr>
              <a:t>플레이어</a:t>
            </a:r>
            <a:endParaRPr lang="ko-KR" altLang="en-US" sz="2000" b="1">
              <a:solidFill>
                <a:srgbClr val="CCFF66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sz="2000" b="1">
                <a:solidFill>
                  <a:srgbClr val="CCFF66"/>
                </a:solidFill>
                <a:latin typeface="맑은 고딕" charset="0"/>
                <a:ea typeface="맑은 고딕" charset="0"/>
              </a:rPr>
              <a:t>캐릭터</a:t>
            </a:r>
            <a:endParaRPr lang="ko-KR" altLang="en-US" sz="2000" b="1">
              <a:solidFill>
                <a:srgbClr val="CCFF66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텍스트 상자 42"/>
          <p:cNvSpPr txBox="1">
            <a:spLocks/>
          </p:cNvSpPr>
          <p:nvPr/>
        </p:nvSpPr>
        <p:spPr>
          <a:xfrm rot="0">
            <a:off x="1739265" y="1951355"/>
            <a:ext cx="1560195" cy="70802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sz="2000" b="1">
                <a:solidFill>
                  <a:srgbClr val="FF0000"/>
                </a:solidFill>
                <a:latin typeface="맑은 고딕" charset="0"/>
                <a:ea typeface="맑은 고딕" charset="0"/>
              </a:rPr>
              <a:t>파괴가능한용 오브젝트</a:t>
            </a:r>
            <a:endParaRPr lang="ko-KR" altLang="en-US" sz="2000" b="1">
              <a:solidFill>
                <a:srgbClr val="FF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3" name="그림 4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519930" y="1024890"/>
            <a:ext cx="3162300" cy="5588000"/>
          </a:xfrm>
          <a:prstGeom prst="rect"/>
          <a:noFill/>
        </p:spPr>
      </p:pic>
      <p:pic>
        <p:nvPicPr>
          <p:cNvPr id="14" name="그림 4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279765" y="1024890"/>
            <a:ext cx="3136265" cy="5588000"/>
          </a:xfrm>
          <a:prstGeom prst="rect"/>
          <a:noFill/>
        </p:spPr>
      </p:pic>
      <p:sp>
        <p:nvSpPr>
          <p:cNvPr id="15" name="도형 46"/>
          <p:cNvSpPr>
            <a:spLocks/>
          </p:cNvSpPr>
          <p:nvPr/>
        </p:nvSpPr>
        <p:spPr>
          <a:xfrm rot="0">
            <a:off x="5525135" y="3512185"/>
            <a:ext cx="749300" cy="703580"/>
          </a:xfrm>
          <a:prstGeom prst="ellipse"/>
          <a:noFill/>
          <a:ln w="57150" cap="flat" cmpd="sng">
            <a:solidFill>
              <a:srgbClr val="FC6600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6" name="텍스트 상자 47"/>
          <p:cNvSpPr txBox="1">
            <a:spLocks/>
          </p:cNvSpPr>
          <p:nvPr/>
        </p:nvSpPr>
        <p:spPr>
          <a:xfrm rot="0">
            <a:off x="5400675" y="2762885"/>
            <a:ext cx="1908175" cy="70802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sz="2000" b="1">
                <a:solidFill>
                  <a:srgbClr val="FC6600"/>
                </a:solidFill>
                <a:latin typeface="맑은 고딕" charset="0"/>
                <a:ea typeface="맑은 고딕" charset="0"/>
              </a:rPr>
              <a:t>파괴불가능한</a:t>
            </a:r>
            <a:endParaRPr lang="ko-KR" altLang="en-US" sz="2000" b="1">
              <a:solidFill>
                <a:srgbClr val="FC6600"/>
              </a:solidFill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sz="2000" b="1">
                <a:solidFill>
                  <a:srgbClr val="FC6600"/>
                </a:solidFill>
                <a:latin typeface="맑은 고딕" charset="0"/>
                <a:ea typeface="맑은 고딕" charset="0"/>
              </a:rPr>
              <a:t>운석 오브젝트</a:t>
            </a:r>
            <a:endParaRPr lang="ko-KR" altLang="en-US" sz="2000" b="1">
              <a:solidFill>
                <a:srgbClr val="FC66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도형 50"/>
          <p:cNvSpPr>
            <a:spLocks/>
          </p:cNvSpPr>
          <p:nvPr/>
        </p:nvSpPr>
        <p:spPr>
          <a:xfrm rot="0">
            <a:off x="9000490" y="4606925"/>
            <a:ext cx="1622425" cy="1605915"/>
          </a:xfrm>
          <a:prstGeom prst="ellipse"/>
          <a:noFill/>
          <a:ln w="57150" cap="flat" cmpd="sng">
            <a:solidFill>
              <a:srgbClr val="FCCC00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8" name="텍스트 상자 54"/>
          <p:cNvSpPr txBox="1">
            <a:spLocks/>
          </p:cNvSpPr>
          <p:nvPr/>
        </p:nvSpPr>
        <p:spPr>
          <a:xfrm rot="0">
            <a:off x="8804275" y="3643630"/>
            <a:ext cx="2344420" cy="70802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2000" b="1">
                <a:solidFill>
                  <a:srgbClr val="FCCC00"/>
                </a:solidFill>
                <a:latin typeface="맑은 고딕" charset="0"/>
                <a:ea typeface="맑은 고딕" charset="0"/>
              </a:rPr>
              <a:t>오브젝트에 닿으면 게임오버</a:t>
            </a:r>
            <a:endParaRPr lang="ko-KR" altLang="en-US" sz="2000" b="1">
              <a:solidFill>
                <a:srgbClr val="FCCC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ChangeAspect="1"/>
          </p:cNvPicPr>
          <p:nvPr>
            <p:ph type="obj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8152765" y="1006475"/>
            <a:ext cx="3173095" cy="5588000"/>
          </a:xfrm>
          <a:prstGeom prst="rect"/>
          <a:noFill/>
        </p:spPr>
      </p:pic>
      <p:sp>
        <p:nvSpPr>
          <p:cNvPr id="4" name="텍스트 상자 62"/>
          <p:cNvSpPr txBox="1">
            <a:spLocks/>
          </p:cNvSpPr>
          <p:nvPr/>
        </p:nvSpPr>
        <p:spPr>
          <a:xfrm>
            <a:off x="294640" y="0"/>
            <a:ext cx="10213975" cy="121348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 b="1">
                <a:latin typeface="맑은 고딕" charset="0"/>
                <a:ea typeface="맑은 고딕" charset="0"/>
              </a:rPr>
              <a:t>추가 범위 개발 시 게임 실행 흐름</a:t>
            </a:r>
            <a:endParaRPr lang="ko-KR" altLang="en-US" sz="4400" b="1">
              <a:latin typeface="맑은 고딕" charset="0"/>
              <a:ea typeface="맑은 고딕" charset="0"/>
            </a:endParaRPr>
          </a:p>
        </p:txBody>
      </p:sp>
      <p:sp>
        <p:nvSpPr>
          <p:cNvPr id="5" name="도형 65"/>
          <p:cNvSpPr>
            <a:spLocks/>
          </p:cNvSpPr>
          <p:nvPr/>
        </p:nvSpPr>
        <p:spPr>
          <a:xfrm rot="0">
            <a:off x="8268970" y="872490"/>
            <a:ext cx="2967990" cy="2763520"/>
          </a:xfrm>
          <a:prstGeom prst="ellipse"/>
          <a:noFill/>
          <a:ln w="57150" cap="flat" cmpd="sng">
            <a:solidFill>
              <a:srgbClr val="E80074">
                <a:alpha val="100000"/>
              </a:srgb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228600" indent="-228600" latinLnBrk="0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80"/>
          <p:cNvSpPr txBox="1">
            <a:spLocks/>
          </p:cNvSpPr>
          <p:nvPr/>
        </p:nvSpPr>
        <p:spPr>
          <a:xfrm rot="0">
            <a:off x="8688070" y="1638935"/>
            <a:ext cx="2282190" cy="4622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2400" b="1">
                <a:solidFill>
                  <a:srgbClr val="E80074"/>
                </a:solidFill>
                <a:latin typeface="맑은 고딕" charset="0"/>
                <a:ea typeface="맑은 고딕" charset="0"/>
              </a:rPr>
              <a:t>보스 오브젝트</a:t>
            </a:r>
            <a:endParaRPr lang="ko-KR" altLang="en-US" sz="2400" b="1">
              <a:solidFill>
                <a:srgbClr val="E80074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그림 8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02945" y="998220"/>
            <a:ext cx="3193415" cy="5596890"/>
          </a:xfrm>
          <a:prstGeom prst="rect"/>
          <a:noFill/>
        </p:spPr>
      </p:pic>
      <p:pic>
        <p:nvPicPr>
          <p:cNvPr id="8" name="그림 8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241165" y="998220"/>
            <a:ext cx="3174365" cy="5588000"/>
          </a:xfrm>
          <a:prstGeom prst="rect"/>
          <a:noFill/>
        </p:spPr>
      </p:pic>
      <p:sp>
        <p:nvSpPr>
          <p:cNvPr id="9" name="도형 84"/>
          <p:cNvSpPr>
            <a:spLocks/>
          </p:cNvSpPr>
          <p:nvPr/>
        </p:nvSpPr>
        <p:spPr>
          <a:xfrm rot="0">
            <a:off x="3101975" y="2575560"/>
            <a:ext cx="2148205" cy="1657985"/>
          </a:xfrm>
          <a:prstGeom prst="rightArrow"/>
          <a:ln w="57150" cap="flat" cmpd="sng">
            <a:solidFill>
              <a:srgbClr val="FC660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10" name="그림 8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740150" y="3020695"/>
            <a:ext cx="1082675" cy="767715"/>
          </a:xfrm>
          <a:prstGeom prst="rect"/>
          <a:noFill/>
        </p:spPr>
      </p:pic>
      <p:pic>
        <p:nvPicPr>
          <p:cNvPr id="11" name="그림 9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166110" y="3074670"/>
            <a:ext cx="667385" cy="6953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102"/>
          <p:cNvGraphicFramePr>
            <a:graphicFrameLocks noGrp="1"/>
          </p:cNvGraphicFramePr>
          <p:nvPr/>
        </p:nvGraphicFramePr>
        <p:xfrm>
          <a:off x="419735" y="906145"/>
          <a:ext cx="10934065" cy="59524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6940"/>
                <a:gridCol w="2860675"/>
                <a:gridCol w="7156450"/>
              </a:tblGrid>
              <a:tr h="73977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1주차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리소스 수집 및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캔버스 좌표 설정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리소스 수집(배경, 내 캐릭터, 용, 운석, 총알)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내 캐릭터가 처음 나타날 좌표 설정(캔버스 상에서 가장 왼쪽 중앙)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3. 적 오브젝트가 처음 나타날 좌표 설정(캔버스 상에서 가장 오른쪽)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EAEFF7"/>
                    </a:solidFill>
                  </a:tcPr>
                </a:tc>
              </a:tr>
              <a:tr h="52451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2주차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스테이지 배경 및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 이동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캔버스에 스테이지 배경, 내 캐릭터 이미지 추가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내 캐릭터 상하좌우, 대각선 이동 구현(W, A, S, D키)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52451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3주차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적 오브젝트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파괴가능한 용 오브젝트 추가 및 이동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파괴불가능한 운석 오브젝트 추가 및 이동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73977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4주차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 공격 및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적 체력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총알이 나타날 좌표 설정 및 오른쪽으로 이동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스킬 사용 시 기본 공격보다 더 강한 총알 발사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3. 파괴가능한 용 오브젝트 체력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73977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5주차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게임오버, 게임클리어 및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점수화면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적 오브젝트와 충돌 시 게임오버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모든 스테이지 클리어 시 게임클리어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3. 게임오버 또는 게임클리어 시 나타나는 점수화면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739775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6주차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중간점검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총알과 파괴가능한 용 오브젝트 간의 상호작용 점검(피격판정 및 체력 및 파괴)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내 캐릭터와 적 오브젝트와의 충돌 점검(피격판정)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3. 게임오버 및 게임클리어 시 점수화면 점검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37084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7주차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스테이지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첫번째 스테이지인 숲 스테이지 제작(쉬운 난이도)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52451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8주차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스테이지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첫번째 스테이지 부족한 부분 추가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두번째 스테이지인 사막 스테이지 제작(중간 난이도)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52451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9주차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스테이지 구현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첫번째 및 두번째 스테이지 부족한 부분 추가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스테이지 클리어 시 다음 스테이지로 문제없이 넘어가는지 점검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  <a:tr h="524510"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8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10주차</a:t>
                      </a:r>
                      <a:endParaRPr lang="ko-KR" altLang="en-US" sz="18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최종점검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  <a:tc>
                  <a:txBody>
                    <a:bodyPr/>
                    <a:lstStyle/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게임 플레이해보며 문제있는지 점검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hangingPunct="1"/>
                      <a:r>
                        <a:rPr sz="1400" kern="1200" i="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게임시작 및 게임종료 점검</a:t>
                      </a:r>
                      <a:endParaRPr lang="ko-KR" altLang="en-US" sz="1400" kern="1200" i="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/>
                </a:tc>
              </a:tr>
            </a:tbl>
          </a:graphicData>
        </a:graphic>
      </p:graphicFrame>
      <p:sp>
        <p:nvSpPr>
          <p:cNvPr id="5" name="텍스트 상자 103"/>
          <p:cNvSpPr txBox="1">
            <a:spLocks/>
          </p:cNvSpPr>
          <p:nvPr/>
        </p:nvSpPr>
        <p:spPr>
          <a:xfrm rot="0">
            <a:off x="294640" y="0"/>
            <a:ext cx="10213340" cy="12128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 b="1">
                <a:latin typeface="맑은 고딕" charset="0"/>
                <a:ea typeface="맑은 고딕" charset="0"/>
              </a:rPr>
              <a:t>개발 일정</a:t>
            </a:r>
            <a:endParaRPr lang="ko-KR" altLang="en-US" sz="4400" b="1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6</Pages>
  <Paragraphs>1</Paragraphs>
  <Words>1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이건호</dc:creator>
  <cp:lastModifiedBy>이건호</cp:lastModifiedBy>
  <dc:title>PowerPoint 프레젠테이션</dc:title>
  <cp:version>9.104.137.47964</cp:version>
</cp:coreProperties>
</file>

<file path=docProps/thumbnail.jpeg>
</file>